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4504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72508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68035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39182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51122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80945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95863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81445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02888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77354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91264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C9AAF-D88E-4303-BFF5-662260758565}" type="datetimeFigureOut">
              <a:rPr lang="es-VE" smtClean="0"/>
              <a:t>21/03/2018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2F405-97A8-4AF0-AC19-7139978D46BE}" type="slidenum">
              <a:rPr lang="es-VE" smtClean="0"/>
              <a:t>‹Nº›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75936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2129" y="2564904"/>
            <a:ext cx="7772400" cy="1470025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es-VE" b="1" dirty="0">
                <a:latin typeface="Berlin Sans FB Demi" pitchFamily="34" charset="0"/>
              </a:rPr>
              <a:t>Coordinación </a:t>
            </a:r>
            <a:r>
              <a:rPr lang="es-VE" b="1" dirty="0" smtClean="0">
                <a:latin typeface="Berlin Sans FB Demi" pitchFamily="34" charset="0"/>
              </a:rPr>
              <a:t>Administrativa</a:t>
            </a:r>
            <a:endParaRPr lang="es-VE" dirty="0">
              <a:latin typeface="Berlin Sans FB Demi" pitchFamily="34" charset="0"/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365104"/>
            <a:ext cx="8953500" cy="11176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340768"/>
            <a:ext cx="8953500" cy="67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398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254888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VE" sz="3600" b="1" u="sng" dirty="0" smtClean="0">
                <a:latin typeface="Berlin Sans FB Demi" pitchFamily="34" charset="0"/>
                <a:ea typeface="+mj-ea"/>
                <a:cs typeface="+mj-cs"/>
              </a:rPr>
              <a:t>Misión:</a:t>
            </a:r>
            <a:endParaRPr lang="es-VE" sz="3600" b="1" u="sng" dirty="0">
              <a:latin typeface="Berlin Sans FB Demi" pitchFamily="34" charset="0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s-VE" sz="2000" b="1" dirty="0">
                <a:latin typeface="Berlin Sans FB Demi" pitchFamily="34" charset="0"/>
                <a:ea typeface="+mj-ea"/>
                <a:cs typeface="+mj-cs"/>
              </a:rPr>
              <a:t>Controlar los procesos administrativos, a fin de lograr la efectiva distribución y utilización de los recursos materiales y financieros disponibles, asignándolos equitativamente y administrándolos para el eficiente funcionamiento de los servicios y la satisfacción de las necesidades de la dependencia.</a:t>
            </a:r>
          </a:p>
          <a:p>
            <a:pPr marL="0" indent="0">
              <a:buNone/>
            </a:pPr>
            <a:endParaRPr lang="es-VE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67544" y="3861048"/>
            <a:ext cx="8229600" cy="254888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s-VE" sz="3600" b="1" u="sng" dirty="0" smtClean="0"/>
              <a:t>Visión</a:t>
            </a:r>
            <a:r>
              <a:rPr lang="es-VE" sz="3600" b="1" u="sng" dirty="0" smtClean="0">
                <a:latin typeface="Berlin Sans FB Demi" pitchFamily="34" charset="0"/>
                <a:ea typeface="+mj-ea"/>
                <a:cs typeface="+mj-cs"/>
              </a:rPr>
              <a:t>:</a:t>
            </a:r>
          </a:p>
          <a:p>
            <a:pPr marL="0" indent="0" algn="just">
              <a:buFont typeface="Arial" pitchFamily="34" charset="0"/>
              <a:buNone/>
            </a:pPr>
            <a:r>
              <a:rPr lang="es-VE" sz="2000" b="1" dirty="0" smtClean="0">
                <a:latin typeface="Berlin Sans FB Demi" pitchFamily="34" charset="0"/>
                <a:ea typeface="+mj-ea"/>
                <a:cs typeface="+mj-cs"/>
              </a:rPr>
              <a:t>Ser </a:t>
            </a:r>
            <a:r>
              <a:rPr lang="es-VE" sz="2000" b="1" dirty="0">
                <a:latin typeface="Berlin Sans FB Demi" pitchFamily="34" charset="0"/>
                <a:ea typeface="+mj-ea"/>
                <a:cs typeface="+mj-cs"/>
              </a:rPr>
              <a:t>reconocidos como una Dependencia que administra los recursos de manera transparente y eficaz brindando asesoría y apoyo técnico a las autoridades, unidades académicas y de extensión en todos los trámites administrativos que le competa.</a:t>
            </a:r>
          </a:p>
          <a:p>
            <a:pPr marL="0" indent="0" algn="just">
              <a:buFont typeface="Arial" pitchFamily="34" charset="0"/>
              <a:buNone/>
            </a:pPr>
            <a:endParaRPr lang="es-VE" sz="2000" b="1" dirty="0" smtClean="0">
              <a:latin typeface="Berlin Sans FB Demi" pitchFamily="34" charset="0"/>
              <a:ea typeface="+mj-ea"/>
              <a:cs typeface="+mj-cs"/>
            </a:endParaRPr>
          </a:p>
          <a:p>
            <a:pPr marL="0" indent="0">
              <a:buFont typeface="Arial" pitchFamily="34" charset="0"/>
              <a:buNone/>
            </a:pP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409612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8333" y="13752"/>
            <a:ext cx="8229600" cy="814968"/>
          </a:xfrm>
        </p:spPr>
        <p:txBody>
          <a:bodyPr>
            <a:normAutofit/>
          </a:bodyPr>
          <a:lstStyle/>
          <a:p>
            <a:r>
              <a:rPr lang="es-VE" sz="3100" b="1" dirty="0">
                <a:latin typeface="Berlin Sans FB Demi" pitchFamily="34" charset="0"/>
              </a:rPr>
              <a:t>Distribución del Personal</a:t>
            </a:r>
          </a:p>
        </p:txBody>
      </p:sp>
      <p:sp>
        <p:nvSpPr>
          <p:cNvPr id="6" name="5 Rectángulo"/>
          <p:cNvSpPr/>
          <p:nvPr/>
        </p:nvSpPr>
        <p:spPr>
          <a:xfrm>
            <a:off x="611560" y="786190"/>
            <a:ext cx="2829621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Coordinación Administrativa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1752683"/>
              </p:ext>
            </p:extLst>
          </p:nvPr>
        </p:nvGraphicFramePr>
        <p:xfrm>
          <a:off x="611560" y="1268760"/>
          <a:ext cx="7776864" cy="1296144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170622"/>
                <a:gridCol w="2386246"/>
                <a:gridCol w="1049374"/>
                <a:gridCol w="2170622"/>
              </a:tblGrid>
              <a:tr h="432048"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rtl="0"/>
                      <a:r>
                        <a:rPr lang="es-VE" sz="1200" dirty="0" err="1">
                          <a:effectLst/>
                          <a:latin typeface="Berlin Sans FB Demi" pitchFamily="34" charset="0"/>
                        </a:rPr>
                        <a:t>Jonhy</a:t>
                      </a:r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 </a:t>
                      </a:r>
                      <a:r>
                        <a:rPr lang="es-VE" sz="1200" dirty="0" err="1">
                          <a:effectLst/>
                          <a:latin typeface="Berlin Sans FB Demi" pitchFamily="34" charset="0"/>
                        </a:rPr>
                        <a:t>Humbria</a:t>
                      </a:r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 N.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Coordinador Administrativo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5511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jhumbria@gmail.com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Marisol Rodríguez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Secretaria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5510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dirty="0">
                          <a:effectLst/>
                          <a:latin typeface="Berlin Sans FB Demi" pitchFamily="34" charset="0"/>
                        </a:rPr>
                        <a:t>marisolrb@ula.ve</a:t>
                      </a:r>
                      <a:endParaRPr lang="es-VE" sz="3200" dirty="0">
                        <a:effectLst/>
                        <a:latin typeface="Berlin Sans FB Demi" pitchFamily="34" charset="0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8" name="7 Rectángulo"/>
          <p:cNvSpPr/>
          <p:nvPr/>
        </p:nvSpPr>
        <p:spPr>
          <a:xfrm>
            <a:off x="611560" y="2730406"/>
            <a:ext cx="387157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Unidad Administradora Desconcentrada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540537"/>
              </p:ext>
            </p:extLst>
          </p:nvPr>
        </p:nvGraphicFramePr>
        <p:xfrm>
          <a:off x="611560" y="3212976"/>
          <a:ext cx="7848873" cy="1264920"/>
        </p:xfrm>
        <a:graphic>
          <a:graphicData uri="http://schemas.openxmlformats.org/drawingml/2006/table">
            <a:tbl>
              <a:tblPr/>
              <a:tblGrid>
                <a:gridCol w="2190721"/>
                <a:gridCol w="2408341"/>
                <a:gridCol w="1059090"/>
                <a:gridCol w="2190721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Gregoria Segovia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Coordinador Administrativo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5512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segovia@ula.ve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María Rosaura Briceño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Analista Esp. Recursos H,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5516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ma.rosaura@ula.ve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María Rivas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Administrador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5515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mariadelcarmen@ula.ve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4746630"/>
            <a:ext cx="2390398" cy="33855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Unidad de </a:t>
            </a:r>
            <a:r>
              <a:rPr lang="es-VE" sz="1600" b="1" dirty="0" smtClean="0">
                <a:latin typeface="Berlin Sans FB Demi" pitchFamily="34" charset="0"/>
                <a:ea typeface="+mj-ea"/>
                <a:cs typeface="+mj-cs"/>
              </a:rPr>
              <a:t>Contabilidad</a:t>
            </a:r>
            <a:endParaRPr lang="es-VE" sz="1600" b="1" dirty="0">
              <a:latin typeface="Berlin Sans FB Demi" pitchFamily="34" charset="0"/>
              <a:ea typeface="+mj-ea"/>
              <a:cs typeface="+mj-cs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240443"/>
              </p:ext>
            </p:extLst>
          </p:nvPr>
        </p:nvGraphicFramePr>
        <p:xfrm>
          <a:off x="611560" y="5229200"/>
          <a:ext cx="7776864" cy="1296144"/>
        </p:xfrm>
        <a:graphic>
          <a:graphicData uri="http://schemas.openxmlformats.org/drawingml/2006/table">
            <a:tbl>
              <a:tblPr firstRow="1">
                <a:tableStyleId>{BC89EF96-8CEA-46FF-86C4-4CE0E7609802}</a:tableStyleId>
              </a:tblPr>
              <a:tblGrid>
                <a:gridCol w="2170622"/>
                <a:gridCol w="2386246"/>
                <a:gridCol w="1049374"/>
                <a:gridCol w="2170622"/>
              </a:tblGrid>
              <a:tr h="288032"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1842"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 err="1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Jacquelin</a:t>
                      </a:r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 Barreto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Contador Jefe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5567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jacquelinbarreto@ula.ve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Giselle Bastidas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Contador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5516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carolinabastidas@ula.ve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3318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Delia Rivera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Contador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5515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deliari@ula.ve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407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611559" y="332656"/>
            <a:ext cx="1614545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 smtClean="0">
                <a:latin typeface="Berlin Sans FB Demi" pitchFamily="34" charset="0"/>
                <a:ea typeface="+mj-ea"/>
                <a:cs typeface="+mj-cs"/>
              </a:rPr>
              <a:t>Unidad </a:t>
            </a:r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de </a:t>
            </a:r>
            <a:r>
              <a:rPr lang="es-VE" sz="1600" b="1" dirty="0" smtClean="0">
                <a:latin typeface="Berlin Sans FB Demi" pitchFamily="34" charset="0"/>
                <a:ea typeface="+mj-ea"/>
                <a:cs typeface="+mj-cs"/>
              </a:rPr>
              <a:t>Caja</a:t>
            </a:r>
            <a:endParaRPr lang="es-VE" sz="1600" b="1" dirty="0">
              <a:latin typeface="Berlin Sans FB Demi" pitchFamily="34" charset="0"/>
              <a:ea typeface="+mj-ea"/>
              <a:cs typeface="+mj-cs"/>
            </a:endParaRP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575497"/>
              </p:ext>
            </p:extLst>
          </p:nvPr>
        </p:nvGraphicFramePr>
        <p:xfrm>
          <a:off x="611560" y="1011952"/>
          <a:ext cx="7992890" cy="1264920"/>
        </p:xfrm>
        <a:graphic>
          <a:graphicData uri="http://schemas.openxmlformats.org/drawingml/2006/table">
            <a:tbl>
              <a:tblPr/>
              <a:tblGrid>
                <a:gridCol w="2230918"/>
                <a:gridCol w="2452531"/>
                <a:gridCol w="1078523"/>
                <a:gridCol w="2230918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Amparo Sánchez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Jefe de A. y Control Financiero.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5513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amparoj@ula.ve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Fabiola Perdomo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Secretaria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5513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fabiolap@ula.ve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William Villarreal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Asistente de Tesorería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5513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willianv@ula.ve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0" name="9 Rectángulo"/>
          <p:cNvSpPr/>
          <p:nvPr/>
        </p:nvSpPr>
        <p:spPr>
          <a:xfrm>
            <a:off x="611560" y="2586390"/>
            <a:ext cx="189026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 smtClean="0">
                <a:latin typeface="Berlin Sans FB Demi" pitchFamily="34" charset="0"/>
                <a:ea typeface="+mj-ea"/>
                <a:cs typeface="+mj-cs"/>
              </a:rPr>
              <a:t>Servicios </a:t>
            </a:r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Generales</a:t>
            </a:r>
          </a:p>
        </p:txBody>
      </p:sp>
      <p:graphicFrame>
        <p:nvGraphicFramePr>
          <p:cNvPr id="11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290393"/>
              </p:ext>
            </p:extLst>
          </p:nvPr>
        </p:nvGraphicFramePr>
        <p:xfrm>
          <a:off x="611561" y="3244200"/>
          <a:ext cx="7992890" cy="1264920"/>
        </p:xfrm>
        <a:graphic>
          <a:graphicData uri="http://schemas.openxmlformats.org/drawingml/2006/table">
            <a:tbl>
              <a:tblPr/>
              <a:tblGrid>
                <a:gridCol w="2230918"/>
                <a:gridCol w="2452531"/>
                <a:gridCol w="1078523"/>
                <a:gridCol w="2230918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Edixon Macías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Coord. Servicios Generales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5544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VE" sz="1200" kern="1200">
                        <a:solidFill>
                          <a:schemeClr val="tx1"/>
                        </a:solidFill>
                        <a:effectLst/>
                        <a:latin typeface="Berlin Sans FB Demi" pitchFamily="34" charset="0"/>
                        <a:ea typeface="+mn-ea"/>
                        <a:cs typeface="+mn-cs"/>
                      </a:endParaRP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Elizabeth Gil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Secretaria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5544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SGNURR@ula.ve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Laura Villegas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Supervisor de Almacén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5544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lvillegas@ula.ve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  <p:sp>
        <p:nvSpPr>
          <p:cNvPr id="12" name="11 Rectángulo"/>
          <p:cNvSpPr/>
          <p:nvPr/>
        </p:nvSpPr>
        <p:spPr>
          <a:xfrm>
            <a:off x="611560" y="4818638"/>
            <a:ext cx="1768433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VE" sz="1600" b="1" dirty="0">
                <a:latin typeface="Berlin Sans FB Demi" pitchFamily="34" charset="0"/>
                <a:ea typeface="+mj-ea"/>
                <a:cs typeface="+mj-cs"/>
              </a:rPr>
              <a:t>Control de </a:t>
            </a:r>
            <a:r>
              <a:rPr lang="es-VE" sz="1600" b="1" dirty="0" smtClean="0">
                <a:latin typeface="Berlin Sans FB Demi" pitchFamily="34" charset="0"/>
                <a:ea typeface="+mj-ea"/>
                <a:cs typeface="+mj-cs"/>
              </a:rPr>
              <a:t>Bienes</a:t>
            </a:r>
            <a:endParaRPr lang="es-VE" sz="1600" b="1" dirty="0">
              <a:latin typeface="Berlin Sans FB Demi" pitchFamily="34" charset="0"/>
              <a:ea typeface="+mj-ea"/>
              <a:cs typeface="+mj-cs"/>
            </a:endParaRPr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599940"/>
              </p:ext>
            </p:extLst>
          </p:nvPr>
        </p:nvGraphicFramePr>
        <p:xfrm>
          <a:off x="611561" y="5432638"/>
          <a:ext cx="7992890" cy="948690"/>
        </p:xfrm>
        <a:graphic>
          <a:graphicData uri="http://schemas.openxmlformats.org/drawingml/2006/table">
            <a:tbl>
              <a:tblPr/>
              <a:tblGrid>
                <a:gridCol w="2230918"/>
                <a:gridCol w="2452531"/>
                <a:gridCol w="1078523"/>
                <a:gridCol w="2230918"/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INTEGRANTES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EXTENSIÓN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VE" sz="1200" b="1" kern="1200" dirty="0">
                          <a:solidFill>
                            <a:schemeClr val="tx1"/>
                          </a:solidFill>
                          <a:latin typeface="Berlin Sans FB Demi" pitchFamily="34" charset="0"/>
                          <a:ea typeface="+mj-ea"/>
                          <a:cs typeface="+mj-cs"/>
                        </a:rPr>
                        <a:t>CORREO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Nelson Linares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Registrador de Bienes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5630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bienes.nurr@ula.ve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Joel Villegas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Chofer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5630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VE" sz="1200" kern="1200" dirty="0">
                          <a:solidFill>
                            <a:schemeClr val="tx1"/>
                          </a:solidFill>
                          <a:effectLst/>
                          <a:latin typeface="Berlin Sans FB Demi" pitchFamily="34" charset="0"/>
                          <a:ea typeface="+mn-ea"/>
                          <a:cs typeface="+mn-cs"/>
                        </a:rPr>
                        <a:t>bienes.nurr@ula.ve</a:t>
                      </a:r>
                    </a:p>
                  </a:txBody>
                  <a:tcPr marL="66675" marR="66675" marT="66675" marB="666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257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s-VE" sz="3100" b="1" dirty="0">
                <a:latin typeface="Berlin Sans FB Demi" pitchFamily="34" charset="0"/>
              </a:rPr>
              <a:t>Estructura</a:t>
            </a:r>
            <a:r>
              <a:rPr lang="es-VE" sz="3100" b="1" dirty="0"/>
              <a:t> </a:t>
            </a:r>
            <a:r>
              <a:rPr lang="es-VE" sz="3100" b="1" dirty="0">
                <a:latin typeface="Berlin Sans FB Demi" pitchFamily="34" charset="0"/>
              </a:rPr>
              <a:t>organizativa de la Coordinación </a:t>
            </a:r>
            <a:r>
              <a:rPr lang="es-VE" sz="3100" b="1" dirty="0" smtClean="0">
                <a:latin typeface="Berlin Sans FB Demi" pitchFamily="34" charset="0"/>
              </a:rPr>
              <a:t>Administrativa</a:t>
            </a:r>
            <a:endParaRPr lang="es-V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03025"/>
            <a:ext cx="7416824" cy="48557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514333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241</Words>
  <Application>Microsoft Office PowerPoint</Application>
  <PresentationFormat>Presentación en pantalla (4:3)</PresentationFormat>
  <Paragraphs>100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Coordinación Administrativa</vt:lpstr>
      <vt:lpstr>Presentación de PowerPoint</vt:lpstr>
      <vt:lpstr>Distribución del Personal</vt:lpstr>
      <vt:lpstr>Presentación de PowerPoint</vt:lpstr>
      <vt:lpstr>Estructura organizativa de la Coordinación Administrativa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Coordinación Administrativa</dc:title>
  <dc:creator>webmaster</dc:creator>
  <cp:lastModifiedBy>webmaster</cp:lastModifiedBy>
  <cp:revision>15</cp:revision>
  <dcterms:created xsi:type="dcterms:W3CDTF">2018-03-21T12:42:16Z</dcterms:created>
  <dcterms:modified xsi:type="dcterms:W3CDTF">2018-03-21T14:33:12Z</dcterms:modified>
</cp:coreProperties>
</file>